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04" r:id="rId2"/>
    <p:sldId id="672" r:id="rId3"/>
    <p:sldId id="673" r:id="rId4"/>
    <p:sldId id="659" r:id="rId5"/>
    <p:sldId id="291" r:id="rId6"/>
    <p:sldId id="661" r:id="rId7"/>
    <p:sldId id="652" r:id="rId8"/>
    <p:sldId id="695" r:id="rId9"/>
    <p:sldId id="694" r:id="rId10"/>
    <p:sldId id="663" r:id="rId11"/>
    <p:sldId id="653" r:id="rId12"/>
    <p:sldId id="67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1" autoAdjust="0"/>
    <p:restoredTop sz="85899" autoAdjust="0"/>
  </p:normalViewPr>
  <p:slideViewPr>
    <p:cSldViewPr snapToGrid="0">
      <p:cViewPr varScale="1">
        <p:scale>
          <a:sx n="85" d="100"/>
          <a:sy n="85" d="100"/>
        </p:scale>
        <p:origin x="20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9F3B9F1-250C-00B6-45DB-B700F8EA1A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AF96C5-720E-9087-B114-53116D611A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7B1EF-88F6-334A-A60E-D09B3963E0C8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A57D9-A55D-AEF2-ECCA-CF86AF0C98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DED57-A34B-D1AC-A0C2-8BBE0AABC9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16F0DD-BCD3-1549-90EF-206880B7C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44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E3710-80A8-C040-A7C0-58F3847F7164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9478B-7F1E-9340-908C-7197D6C85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41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2C7FB-4AEA-4AFA-98BA-1AE2C35F75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88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Draper, M. &amp;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Neerincx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(2020). Human-Autonomy Teaming: Supporting Dynamically Adjustable Collaboration. TR-HFM-247. DOI 10.14339/STO-TR-HFM-247.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McDermott, P., Dominguez, C.,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Kasdaglis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N., Ryan, M.,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Trhan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I., &amp; Nelson, A. (2018).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Human-machine teaming systems engineering guide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MITRE CORP BEDFORD MA BEDFORD United States.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2C7FB-4AEA-4AFA-98BA-1AE2C35F75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34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Matessa, M. (2018). Using a crew resource management framework to develop human-autonomy teaming measures. In Advances in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Neuroergonomics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Cognitive Engineering: Proceedings of the AHFE 2017 International Conference on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Neuroergonomics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Cognitive Engineering, July 17–21, 2017.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29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888" marR="0" lvl="0" indent="-1158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Observation = monitoring of human/suit health</a:t>
            </a:r>
          </a:p>
          <a:p>
            <a:pPr marL="115888" marR="0" lvl="0" indent="-1158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Rohrig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Himmelmann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A., Torralba, M., Quinn, G., et al. (2022). Development and Test of a Spacesuit Informatics System for Moon, Mars, and Further Deep-Space Exploration. 51st International Conference on Environmental Systems ICES-2022-66, 10-14 July 2022, St. Paul, Minnesota.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74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888" marR="0" lvl="0" indent="-1158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Observation = monitoring of human/suit health</a:t>
            </a:r>
          </a:p>
          <a:p>
            <a:pPr marL="115888" marR="0" lvl="0" indent="-1158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Rohrig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Himmelmann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A., Torralba, M., Quinn, G., et al. (2022). Development and Test of a Spacesuit Informatics System for Moon, Mars, and Further Deep-Space Exploration. 51st International Conference on Environmental Systems ICES-2022-66, 10-14 July 2022, St. Paul, Minnesota.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62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888" marR="0" lvl="0" indent="-1158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481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888" marR="0" lvl="0" indent="-1158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Rohrig, J.,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Himmelmann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A., Torralba, M., Quinn, G., et al. (2022). Development and Test of a Spacesuit Informatics System for Moon, Mars, and Further Deep-Space Exploration. 51st International Conference on Environmental Systems ICES-2022-66, 10-14 July 2022, St. Paul, Minnesota.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11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888" marR="0" lvl="0" indent="-115888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Kaliardos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W. N. (2022, September). Enough Fluff: Returning to Meaningful Perspectives on Automation. In 2022 IEEE/AIAA 41st Digital Avionics Systems Conference (DASC) (pp. 1-9). IEEE.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2C7FB-4AEA-4AFA-98BA-1AE2C35F75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12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99478B-7F1E-9340-908C-7197D6C853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0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250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4C9FB-8B93-7790-4850-D51195132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2614"/>
            <a:ext cx="9144000" cy="165576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989B54-C87B-7C14-327B-B01A249131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657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CA2D0-3E27-EA5A-7BBF-A224C2357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21" y="1309816"/>
            <a:ext cx="11813059" cy="10852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2484A-4EEC-6151-64AA-FA91A0529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1" y="2678241"/>
            <a:ext cx="11813059" cy="399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7530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CA2D0-3E27-EA5A-7BBF-A224C2357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21" y="345988"/>
            <a:ext cx="10933259" cy="108520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2484A-4EEC-6151-64AA-FA91A0529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421" y="1544595"/>
            <a:ext cx="11813059" cy="43248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79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128F0-0F13-4BAB-3453-149E4A6C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22" y="1322172"/>
            <a:ext cx="11788346" cy="106049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B1D9D-48B4-D0BB-EA04-0B79C9053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2422" y="2678241"/>
            <a:ext cx="5797378" cy="3982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D2506F-A57F-C935-8793-BFFBEFAD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2678241"/>
            <a:ext cx="5797377" cy="39820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1560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128F0-0F13-4BAB-3453-149E4A6CA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22" y="358345"/>
            <a:ext cx="10972447" cy="106049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B1D9D-48B4-D0BB-EA04-0B79C9053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2422" y="1544595"/>
            <a:ext cx="5797378" cy="43495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D2506F-A57F-C935-8793-BFFBEFADBD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544596"/>
            <a:ext cx="5797377" cy="4349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037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67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llins Cover: Text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59C32A5-B4BB-BB4B-AE67-DCED005C66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96" y="5526826"/>
            <a:ext cx="3071203" cy="514215"/>
          </a:xfrm>
          <a:prstGeom prst="rect">
            <a:avLst/>
          </a:prstGeom>
        </p:spPr>
      </p:pic>
      <p:sp>
        <p:nvSpPr>
          <p:cNvPr id="12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-7938" y="-23813"/>
            <a:ext cx="12199938" cy="5014913"/>
          </a:xfrm>
          <a:solidFill>
            <a:schemeClr val="bg2"/>
          </a:solidFill>
        </p:spPr>
        <p:txBody>
          <a:bodyPr tIns="365760"/>
          <a:lstStyle>
            <a:lvl1pPr marL="285750" indent="0" algn="l">
              <a:buNone/>
              <a:tabLst>
                <a:tab pos="225425" algn="l"/>
              </a:tabLst>
              <a:defRPr lang="en-US" b="0" dirty="0"/>
            </a:lvl1pPr>
            <a:lvl2pPr marL="400050" marR="0" indent="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None/>
              <a:tabLst/>
              <a:defRPr b="0">
                <a:solidFill>
                  <a:schemeClr val="tx1"/>
                </a:solidFill>
              </a:defRPr>
            </a:lvl2pPr>
          </a:lstStyle>
          <a:p>
            <a:pPr marL="285750" marR="0" lvl="0" indent="-28575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15000"/>
              <a:tabLst>
                <a:tab pos="225425" algn="l"/>
              </a:tabLst>
              <a:defRPr/>
            </a:pPr>
            <a:r>
              <a:rPr lang="en-US" dirty="0"/>
              <a:t>To add a new cover image to your presentation, use the following steps: 1 -  Select the Photo placeholder and insert your image. 2 – From the Collins tab on the ribbon, in the Collins Elements group, select Shapes and then select Cover Line Link.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257535" y="5297244"/>
            <a:ext cx="7105927" cy="566816"/>
          </a:xfrm>
          <a:noFill/>
        </p:spPr>
        <p:txBody>
          <a:bodyPr anchor="b" anchorCtr="0"/>
          <a:lstStyle>
            <a:lvl1pPr defTabSz="914400">
              <a:spcBef>
                <a:spcPct val="0"/>
              </a:spcBef>
              <a:defRPr sz="22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 dirty="0"/>
              <a:t>TITLE 22 PT. BLACK. REGULAR. UPPERCASE.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257535" y="6041041"/>
            <a:ext cx="7105927" cy="216670"/>
          </a:xfrm>
          <a:noFill/>
        </p:spPr>
        <p:txBody>
          <a:bodyPr/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16 pt. Black. Regular. Sentence case.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D50E0E-E97D-0A43-A395-AC30E466A05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50007201-001E-44BC-B65E-D0A46B577A9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9051010" y="6402278"/>
            <a:ext cx="2312452" cy="216670"/>
          </a:xfrm>
          <a:noFill/>
        </p:spPr>
        <p:txBody>
          <a:bodyPr vert="horz" lIns="0" tIns="0" rIns="0" bIns="0" rtlCol="0">
            <a:noAutofit/>
          </a:bodyPr>
          <a:lstStyle>
            <a:lvl1pPr algn="r">
              <a:defRPr lang="en-US" sz="1400" b="1" baseline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spcAft>
                <a:spcPts val="600"/>
              </a:spcAft>
              <a:buClr>
                <a:schemeClr val="tx2"/>
              </a:buClr>
              <a:buSzPct val="75000"/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07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52">
          <p15:clr>
            <a:srgbClr val="FBAE40"/>
          </p15:clr>
        </p15:guide>
        <p15:guide id="2" orient="horz" pos="314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3A7E8B-4134-4684-A75C-470FA5D55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39FF94-9057-4AA3-AC5C-7091ECA0A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11B8F-16F0-4782-823A-00D716734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321E8-E809-4396-8439-4157E8C1F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698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6FE360-66CA-F5DB-7155-60E66F82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78" y="1173892"/>
            <a:ext cx="11788346" cy="10604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799D0-E040-2FAE-AFF7-B562B5F25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4778" y="2332252"/>
            <a:ext cx="1178834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3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52" r:id="rId5"/>
    <p:sldLayoutId id="2147483662" r:id="rId6"/>
    <p:sldLayoutId id="2147483663" r:id="rId7"/>
    <p:sldLayoutId id="2147483664" r:id="rId8"/>
    <p:sldLayoutId id="2147483665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15850-97CC-490B-9565-363B93C69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2614"/>
            <a:ext cx="9363456" cy="1655762"/>
          </a:xfrm>
        </p:spPr>
        <p:txBody>
          <a:bodyPr>
            <a:normAutofit fontScale="90000"/>
          </a:bodyPr>
          <a:lstStyle/>
          <a:p>
            <a:r>
              <a:rPr lang="en-US" dirty="0"/>
              <a:t>Human-autonomy teaming guidelines with spacesuit example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6DC10-FC31-4A5C-BBDB-B9AD9CB294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Mike Matessa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Jake Rohrig</a:t>
            </a:r>
          </a:p>
          <a:p>
            <a:r>
              <a:rPr lang="en-US" dirty="0"/>
              <a:t>Collins Aerospace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547855-BE5D-5DC5-C500-96389A8E4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191000" y="4721351"/>
            <a:ext cx="3810000" cy="253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84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CEA583-1DDD-27E7-A05C-9FE77D90667D}"/>
              </a:ext>
            </a:extLst>
          </p:cNvPr>
          <p:cNvSpPr/>
          <p:nvPr/>
        </p:nvSpPr>
        <p:spPr>
          <a:xfrm>
            <a:off x="114300" y="5772150"/>
            <a:ext cx="3190875" cy="952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F3474-F91C-49B9-8127-BF92536B1F77}"/>
              </a:ext>
            </a:extLst>
          </p:cNvPr>
          <p:cNvSpPr txBox="1"/>
          <p:nvPr/>
        </p:nvSpPr>
        <p:spPr>
          <a:xfrm>
            <a:off x="699437" y="868949"/>
            <a:ext cx="11349128" cy="5710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General Guidelines							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Cooperation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Consider workload of operator (adapt modality or wait)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Management</a:t>
            </a: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Allow easy re-tasking					</a:t>
            </a:r>
          </a:p>
          <a:p>
            <a:pPr>
              <a:lnSpc>
                <a:spcPct val="107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Use operator-directed playbook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Situation Awareness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trends to give suggestions that avoid incidents		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Acknowledge for mutual SA					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Display time to future event						</a:t>
            </a:r>
          </a:p>
          <a:p>
            <a:pPr>
              <a:lnSpc>
                <a:spcPct val="107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Display current goal and next step (given by playbook)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Decision Making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Provide options to operator, accept new options from operator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Allow easy changing of assumptions/priorities			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Communication</a:t>
            </a:r>
          </a:p>
          <a:p>
            <a:pPr>
              <a:lnSpc>
                <a:spcPct val="107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Use b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i-directional communication				</a:t>
            </a:r>
          </a:p>
          <a:p>
            <a:pPr>
              <a:lnSpc>
                <a:spcPct val="107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Use common language (map instead of lat/long)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42865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5B9A7F-5D93-F40D-D0A2-8ED375702EC2}"/>
              </a:ext>
            </a:extLst>
          </p:cNvPr>
          <p:cNvSpPr/>
          <p:nvPr/>
        </p:nvSpPr>
        <p:spPr>
          <a:xfrm>
            <a:off x="114300" y="5772150"/>
            <a:ext cx="3190875" cy="952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F3474-F91C-49B9-8127-BF92536B1F77}"/>
              </a:ext>
            </a:extLst>
          </p:cNvPr>
          <p:cNvSpPr txBox="1"/>
          <p:nvPr/>
        </p:nvSpPr>
        <p:spPr>
          <a:xfrm>
            <a:off x="699437" y="868949"/>
            <a:ext cx="11349128" cy="5710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General Guidelines							Spacesuit Guidelines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8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Cooperation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Consider workload of operator (adapt modality or wait)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audio during physical exertion</a:t>
            </a:r>
            <a:endParaRPr lang="en-US" sz="1800" dirty="0">
              <a:solidFill>
                <a:schemeClr val="bg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Management</a:t>
            </a: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Allow easy re-tasking					Allow wearer to control lights</a:t>
            </a:r>
          </a:p>
          <a:p>
            <a:pPr>
              <a:lnSpc>
                <a:spcPct val="107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Use operator-directed playbook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Situation Awareness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trends to give suggestions that avoid incidents		Provide distance to cave walls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Acknowledge for mutual SA					Give readback of speech recognition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Display time to future event					Give info relative to full mission	</a:t>
            </a:r>
          </a:p>
          <a:p>
            <a:pPr>
              <a:lnSpc>
                <a:spcPct val="107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Display current goal and next step (given by playbook)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Decision Making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Provide options to operator, accept new options from operator	Allow wearer to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waypoints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Allow easy changing of assumptions/priorities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Communication</a:t>
            </a:r>
          </a:p>
          <a:p>
            <a:pPr>
              <a:lnSpc>
                <a:spcPct val="107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Use b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i-directional communication				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Allow wearer to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waypoints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c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ommon language (map instead of lat/long)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010318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2AC712-001B-A942-A3DE-3AA725E67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Conclusions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DDA3B3-3EB0-CE75-6099-B12401E95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 framework used for evaluating human teaming is useful in human-autonomy teaming</a:t>
            </a:r>
          </a:p>
          <a:p>
            <a:pPr lvl="1"/>
            <a:r>
              <a:rPr lang="en-US" sz="2000" dirty="0"/>
              <a:t>Provides general guidelines</a:t>
            </a:r>
          </a:p>
          <a:p>
            <a:pPr lvl="1"/>
            <a:r>
              <a:rPr lang="en-US" sz="2000" dirty="0"/>
              <a:t>Can be used to develop specific guidelines</a:t>
            </a:r>
          </a:p>
          <a:p>
            <a:r>
              <a:rPr lang="en-US" sz="2000" dirty="0"/>
              <a:t>Enough fluff – Does the phrase “human-autonomy teaming” anthropomorphize systems?</a:t>
            </a:r>
          </a:p>
          <a:p>
            <a:pPr lvl="1"/>
            <a:r>
              <a:rPr lang="en-US" sz="2000" dirty="0"/>
              <a:t>Hopefully this is mitigated by</a:t>
            </a:r>
          </a:p>
          <a:p>
            <a:pPr lvl="2"/>
            <a:r>
              <a:rPr lang="en-US" sz="1800" dirty="0"/>
              <a:t>the use of the term “increasingly autonomous systems”</a:t>
            </a:r>
          </a:p>
          <a:p>
            <a:pPr lvl="2"/>
            <a:r>
              <a:rPr lang="en-US" sz="1800" dirty="0"/>
              <a:t>defining teaming functionality with a framework and specific guidelines</a:t>
            </a:r>
          </a:p>
          <a:p>
            <a:r>
              <a:rPr lang="en-US" sz="2000" dirty="0"/>
              <a:t>Future research is needed</a:t>
            </a:r>
          </a:p>
          <a:p>
            <a:pPr lvl="1"/>
            <a:r>
              <a:rPr lang="en-US" sz="2000" dirty="0"/>
              <a:t>on specific HAT guidelines for particular systems</a:t>
            </a:r>
          </a:p>
          <a:p>
            <a:pPr lvl="1"/>
            <a:r>
              <a:rPr lang="en-US" sz="2000" dirty="0"/>
              <a:t>to demonstrate effectiveness of implemented HAT guidelines</a:t>
            </a:r>
          </a:p>
        </p:txBody>
      </p:sp>
    </p:spTree>
    <p:extLst>
      <p:ext uri="{BB962C8B-B14F-4D97-AF65-F5344CB8AC3E}">
        <p14:creationId xmlns:p14="http://schemas.microsoft.com/office/powerpoint/2010/main" val="3112296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919AE596-93E8-910E-C9A5-E8251C5B2234}"/>
              </a:ext>
            </a:extLst>
          </p:cNvPr>
          <p:cNvSpPr txBox="1">
            <a:spLocks/>
          </p:cNvSpPr>
          <p:nvPr/>
        </p:nvSpPr>
        <p:spPr>
          <a:xfrm>
            <a:off x="4754648" y="1603289"/>
            <a:ext cx="2682704" cy="7970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CB1B7-B041-244C-A81A-8CE2DFD5E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521" y="2400301"/>
            <a:ext cx="1828958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40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54BA2E-8CE6-94D4-E600-00C4D2D77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Human-Autonomy Teaming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DDA3B3-3EB0-CE75-6099-B12401E95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“autonomy” can be controversial</a:t>
            </a:r>
          </a:p>
          <a:p>
            <a:r>
              <a:rPr lang="en-US" dirty="0"/>
              <a:t>We are using NASA’s concept of autonomy as 				“increasingly autonomous systems”</a:t>
            </a:r>
          </a:p>
          <a:p>
            <a:r>
              <a:rPr lang="en-US" dirty="0"/>
              <a:t>This covers systems from today’s Flight Management Systems 			to future advanced autonomy</a:t>
            </a:r>
          </a:p>
          <a:p>
            <a:r>
              <a:rPr lang="en-US" dirty="0"/>
              <a:t>This lets us start addressing current systems with an eye to future systems</a:t>
            </a:r>
          </a:p>
        </p:txBody>
      </p:sp>
    </p:spTree>
    <p:extLst>
      <p:ext uri="{BB962C8B-B14F-4D97-AF65-F5344CB8AC3E}">
        <p14:creationId xmlns:p14="http://schemas.microsoft.com/office/powerpoint/2010/main" val="302429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44AC0F-9ED1-45CF-97C1-1579517B13AF}"/>
              </a:ext>
            </a:extLst>
          </p:cNvPr>
          <p:cNvSpPr txBox="1"/>
          <p:nvPr/>
        </p:nvSpPr>
        <p:spPr>
          <a:xfrm>
            <a:off x="1832776" y="1687014"/>
            <a:ext cx="294888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NASA/NATO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Functional Division</a:t>
            </a:r>
          </a:p>
          <a:p>
            <a:r>
              <a:rPr lang="en-US" dirty="0"/>
              <a:t>Shared Understanding</a:t>
            </a:r>
          </a:p>
          <a:p>
            <a:r>
              <a:rPr lang="en-US" dirty="0"/>
              <a:t>Decision Making</a:t>
            </a:r>
          </a:p>
          <a:p>
            <a:r>
              <a:rPr lang="en-US" dirty="0"/>
              <a:t>Learning</a:t>
            </a:r>
          </a:p>
          <a:p>
            <a:r>
              <a:rPr lang="en-US" dirty="0"/>
              <a:t>Trust</a:t>
            </a:r>
          </a:p>
          <a:p>
            <a:r>
              <a:rPr lang="en-US" dirty="0"/>
              <a:t>Performance</a:t>
            </a:r>
          </a:p>
          <a:p>
            <a:endParaRPr lang="en-US" dirty="0"/>
          </a:p>
          <a:p>
            <a:r>
              <a:rPr lang="en-US" b="1" dirty="0"/>
              <a:t>NASA HAT Lab</a:t>
            </a:r>
          </a:p>
          <a:p>
            <a:r>
              <a:rPr lang="en-US" dirty="0"/>
              <a:t>Operator-directed</a:t>
            </a:r>
          </a:p>
          <a:p>
            <a:r>
              <a:rPr lang="en-US" dirty="0"/>
              <a:t>Bi-directional communication</a:t>
            </a:r>
          </a:p>
          <a:p>
            <a:r>
              <a:rPr lang="en-US" dirty="0"/>
              <a:t>Transparency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7B0F38-63B6-B717-7420-D5A5C9659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Different HAT Factors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0F1C82-34BF-596C-98D4-FDB9DE7391F2}"/>
              </a:ext>
            </a:extLst>
          </p:cNvPr>
          <p:cNvSpPr txBox="1"/>
          <p:nvPr/>
        </p:nvSpPr>
        <p:spPr>
          <a:xfrm>
            <a:off x="8295180" y="1687014"/>
            <a:ext cx="190308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NOTECHS CRM</a:t>
            </a:r>
          </a:p>
          <a:p>
            <a:r>
              <a:rPr lang="en-US" dirty="0"/>
              <a:t>Cooperation</a:t>
            </a:r>
          </a:p>
          <a:p>
            <a:r>
              <a:rPr lang="en-US" dirty="0"/>
              <a:t>Management</a:t>
            </a:r>
          </a:p>
          <a:p>
            <a:r>
              <a:rPr lang="en-US" dirty="0"/>
              <a:t>SA</a:t>
            </a:r>
          </a:p>
          <a:p>
            <a:r>
              <a:rPr lang="en-US" dirty="0"/>
              <a:t>Decision Making</a:t>
            </a:r>
          </a:p>
          <a:p>
            <a:endParaRPr lang="en-US" dirty="0"/>
          </a:p>
          <a:p>
            <a:r>
              <a:rPr lang="en-US" b="1" dirty="0"/>
              <a:t>LOSA CRM</a:t>
            </a:r>
          </a:p>
          <a:p>
            <a:r>
              <a:rPr lang="en-US" dirty="0"/>
              <a:t>Planning</a:t>
            </a:r>
          </a:p>
          <a:p>
            <a:r>
              <a:rPr lang="en-US" dirty="0"/>
              <a:t>Execution</a:t>
            </a:r>
          </a:p>
          <a:p>
            <a:r>
              <a:rPr lang="en-US" dirty="0"/>
              <a:t>Review</a:t>
            </a:r>
          </a:p>
          <a:p>
            <a:r>
              <a:rPr lang="en-US" dirty="0"/>
              <a:t>Overall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8D8A30-284C-0BCB-CF9C-EE62A673B65C}"/>
              </a:ext>
            </a:extLst>
          </p:cNvPr>
          <p:cNvSpPr txBox="1"/>
          <p:nvPr/>
        </p:nvSpPr>
        <p:spPr>
          <a:xfrm>
            <a:off x="5172853" y="1687014"/>
            <a:ext cx="248978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MITRE</a:t>
            </a:r>
          </a:p>
          <a:p>
            <a:r>
              <a:rPr lang="en-US" u="sng" dirty="0"/>
              <a:t>Transparency</a:t>
            </a:r>
          </a:p>
          <a:p>
            <a:r>
              <a:rPr lang="en-US" dirty="0"/>
              <a:t>Observability</a:t>
            </a:r>
          </a:p>
          <a:p>
            <a:r>
              <a:rPr lang="en-US" dirty="0"/>
              <a:t>Predictability</a:t>
            </a:r>
          </a:p>
          <a:p>
            <a:endParaRPr lang="en-US" dirty="0"/>
          </a:p>
          <a:p>
            <a:r>
              <a:rPr lang="en-US" u="sng" dirty="0"/>
              <a:t>Augmented Cognition</a:t>
            </a:r>
          </a:p>
          <a:p>
            <a:r>
              <a:rPr lang="en-US" dirty="0"/>
              <a:t>Directing Attention</a:t>
            </a:r>
          </a:p>
          <a:p>
            <a:r>
              <a:rPr lang="en-US" dirty="0"/>
              <a:t>Exploring Solution Space</a:t>
            </a:r>
          </a:p>
          <a:p>
            <a:r>
              <a:rPr lang="en-US" dirty="0"/>
              <a:t>Adaptability</a:t>
            </a:r>
          </a:p>
          <a:p>
            <a:endParaRPr lang="en-US" u="sng" dirty="0"/>
          </a:p>
          <a:p>
            <a:r>
              <a:rPr lang="en-US" u="sng" dirty="0"/>
              <a:t>Coordination</a:t>
            </a:r>
          </a:p>
          <a:p>
            <a:r>
              <a:rPr lang="en-US" dirty="0"/>
              <a:t>Directability</a:t>
            </a:r>
          </a:p>
          <a:p>
            <a:r>
              <a:rPr lang="en-US" dirty="0"/>
              <a:t>Calibrated Trust</a:t>
            </a:r>
          </a:p>
          <a:p>
            <a:r>
              <a:rPr lang="en-US" dirty="0"/>
              <a:t>Common Ground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061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62201" y="1981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416887"/>
              </p:ext>
            </p:extLst>
          </p:nvPr>
        </p:nvGraphicFramePr>
        <p:xfrm>
          <a:off x="3500436" y="1414590"/>
          <a:ext cx="6329363" cy="47600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4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50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9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50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Category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Element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Behavior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79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Cooperation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Considering others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Consider condition of other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089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Supporting</a:t>
                      </a:r>
                      <a:r>
                        <a:rPr lang="en-US" sz="14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others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Offer assistance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Management/ Leadership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Authority/Assertiveness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Take Initiative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089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Maintain standards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Enforce SOP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6003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Planning/Co-ordinating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State plan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5089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</a:rPr>
                        <a:t>Workload management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Distribute tasks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Situation Awareness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System awareness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Monitor/report system</a:t>
                      </a:r>
                    </a:p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(incl. other crew)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5089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Env awareness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Monitor/report env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30177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Awareness of time (anticipation)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Monitor/report time constraints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508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Decision Making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Problem diagnosis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ID problem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5089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Option generation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Generate/elicit options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5089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Option selection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Select option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402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Outcome review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Review</a:t>
                      </a:r>
                      <a:r>
                        <a:rPr lang="en-US" sz="14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 outcome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D6B3D112-2796-8E63-161B-D23B71406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Human Teaming Evaluation: NOTECHS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76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D6F3B3B-67F5-BBBD-6B9C-94EDECCEF192}"/>
              </a:ext>
            </a:extLst>
          </p:cNvPr>
          <p:cNvSpPr/>
          <p:nvPr/>
        </p:nvSpPr>
        <p:spPr>
          <a:xfrm>
            <a:off x="114300" y="5772150"/>
            <a:ext cx="3190875" cy="952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worker icon">
            <a:extLst>
              <a:ext uri="{FF2B5EF4-FFF2-40B4-BE49-F238E27FC236}">
                <a16:creationId xmlns:a16="http://schemas.microsoft.com/office/drawing/2014/main" id="{17EB2752-AE75-4712-8FF5-07D5062BC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920" y="2920088"/>
            <a:ext cx="7350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Bild in Originalgröße anzeigen">
            <a:extLst>
              <a:ext uri="{FF2B5EF4-FFF2-40B4-BE49-F238E27FC236}">
                <a16:creationId xmlns:a16="http://schemas.microsoft.com/office/drawing/2014/main" id="{A4B84A83-A270-44CC-A0D8-41825A89F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733" y="2945488"/>
            <a:ext cx="684212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8B4C56F6-183D-4560-9DB9-CE58C1F1EF72}"/>
              </a:ext>
            </a:extLst>
          </p:cNvPr>
          <p:cNvSpPr/>
          <p:nvPr/>
        </p:nvSpPr>
        <p:spPr>
          <a:xfrm>
            <a:off x="2903456" y="899591"/>
            <a:ext cx="5571241" cy="1065076"/>
          </a:xfrm>
          <a:prstGeom prst="leftRightArrow">
            <a:avLst>
              <a:gd name="adj1" fmla="val 5825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Cooperation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A07D3-F064-49A2-9A3D-98C7C46BD6E7}"/>
              </a:ext>
            </a:extLst>
          </p:cNvPr>
          <p:cNvSpPr txBox="1"/>
          <p:nvPr/>
        </p:nvSpPr>
        <p:spPr>
          <a:xfrm>
            <a:off x="2903456" y="5893687"/>
            <a:ext cx="5571241" cy="6463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Transparency</a:t>
            </a:r>
          </a:p>
          <a:p>
            <a:pPr algn="ctr"/>
            <a:r>
              <a:rPr lang="en-US" dirty="0"/>
              <a:t>Bi-directional Communication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B79E4-807A-4684-922E-D86DA6F51663}"/>
              </a:ext>
            </a:extLst>
          </p:cNvPr>
          <p:cNvSpPr/>
          <p:nvPr/>
        </p:nvSpPr>
        <p:spPr>
          <a:xfrm>
            <a:off x="8474697" y="899591"/>
            <a:ext cx="301658" cy="564042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E370AE6B-E119-4D5E-8D9F-3A1B3701105E}"/>
              </a:ext>
            </a:extLst>
          </p:cNvPr>
          <p:cNvSpPr/>
          <p:nvPr/>
        </p:nvSpPr>
        <p:spPr>
          <a:xfrm>
            <a:off x="2903456" y="2116932"/>
            <a:ext cx="5571241" cy="1065076"/>
          </a:xfrm>
          <a:prstGeom prst="leftRightArrow">
            <a:avLst>
              <a:gd name="adj1" fmla="val 5825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Management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71276D71-7055-4AF3-AC1F-F5C38A4D8F8E}"/>
              </a:ext>
            </a:extLst>
          </p:cNvPr>
          <p:cNvSpPr/>
          <p:nvPr/>
        </p:nvSpPr>
        <p:spPr>
          <a:xfrm>
            <a:off x="2903456" y="3334272"/>
            <a:ext cx="5571241" cy="1065076"/>
          </a:xfrm>
          <a:prstGeom prst="leftRightArrow">
            <a:avLst>
              <a:gd name="adj1" fmla="val 5825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Situation Awareness</a:t>
            </a:r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D048B799-B5BA-4781-8DE1-0FE374257768}"/>
              </a:ext>
            </a:extLst>
          </p:cNvPr>
          <p:cNvSpPr/>
          <p:nvPr/>
        </p:nvSpPr>
        <p:spPr>
          <a:xfrm>
            <a:off x="2903456" y="4551613"/>
            <a:ext cx="5571241" cy="1065076"/>
          </a:xfrm>
          <a:prstGeom prst="leftRightArrow">
            <a:avLst>
              <a:gd name="adj1" fmla="val 5825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Decision Making</a:t>
            </a:r>
          </a:p>
        </p:txBody>
      </p:sp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1DD961BC-4C7D-4318-A8DB-649CEE59F56D}"/>
              </a:ext>
            </a:extLst>
          </p:cNvPr>
          <p:cNvSpPr/>
          <p:nvPr/>
        </p:nvSpPr>
        <p:spPr>
          <a:xfrm>
            <a:off x="8908733" y="4898571"/>
            <a:ext cx="2608353" cy="1251858"/>
          </a:xfrm>
          <a:prstGeom prst="strip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Performance</a:t>
            </a:r>
          </a:p>
          <a:p>
            <a:pPr algn="ctr"/>
            <a:r>
              <a:rPr lang="en-US" dirty="0"/>
              <a:t>Trust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7A88F7B8-0A41-881A-D2BB-BA08FBF68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Framework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39ABA7-D3FB-3BF1-44C4-4D26D3CA2CD4}"/>
              </a:ext>
            </a:extLst>
          </p:cNvPr>
          <p:cNvSpPr/>
          <p:nvPr/>
        </p:nvSpPr>
        <p:spPr>
          <a:xfrm>
            <a:off x="8300720" y="5906094"/>
            <a:ext cx="340360" cy="62271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93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C4EF6CA-8BD3-324F-D091-328824BBD298}"/>
              </a:ext>
            </a:extLst>
          </p:cNvPr>
          <p:cNvSpPr/>
          <p:nvPr/>
        </p:nvSpPr>
        <p:spPr>
          <a:xfrm>
            <a:off x="114300" y="5772150"/>
            <a:ext cx="3190875" cy="952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3" descr="worker icon">
            <a:extLst>
              <a:ext uri="{FF2B5EF4-FFF2-40B4-BE49-F238E27FC236}">
                <a16:creationId xmlns:a16="http://schemas.microsoft.com/office/drawing/2014/main" id="{17EB2752-AE75-4712-8FF5-07D5062BC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920" y="2920088"/>
            <a:ext cx="735012" cy="73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Bild in Originalgröße anzeigen">
            <a:extLst>
              <a:ext uri="{FF2B5EF4-FFF2-40B4-BE49-F238E27FC236}">
                <a16:creationId xmlns:a16="http://schemas.microsoft.com/office/drawing/2014/main" id="{A4B84A83-A270-44CC-A0D8-41825A89F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733" y="2945488"/>
            <a:ext cx="684212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8B4C56F6-183D-4560-9DB9-CE58C1F1EF72}"/>
              </a:ext>
            </a:extLst>
          </p:cNvPr>
          <p:cNvSpPr/>
          <p:nvPr/>
        </p:nvSpPr>
        <p:spPr>
          <a:xfrm>
            <a:off x="2903456" y="899591"/>
            <a:ext cx="5571241" cy="1065076"/>
          </a:xfrm>
          <a:prstGeom prst="leftRightArrow">
            <a:avLst>
              <a:gd name="adj1" fmla="val 5825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Cooperation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A07D3-F064-49A2-9A3D-98C7C46BD6E7}"/>
              </a:ext>
            </a:extLst>
          </p:cNvPr>
          <p:cNvSpPr txBox="1"/>
          <p:nvPr/>
        </p:nvSpPr>
        <p:spPr>
          <a:xfrm>
            <a:off x="2903456" y="5893687"/>
            <a:ext cx="5571241" cy="6463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Transparency</a:t>
            </a:r>
          </a:p>
          <a:p>
            <a:pPr algn="ctr"/>
            <a:r>
              <a:rPr lang="en-US" dirty="0"/>
              <a:t>Bi-directional Communication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2B79E4-807A-4684-922E-D86DA6F51663}"/>
              </a:ext>
            </a:extLst>
          </p:cNvPr>
          <p:cNvSpPr/>
          <p:nvPr/>
        </p:nvSpPr>
        <p:spPr>
          <a:xfrm>
            <a:off x="8474697" y="899591"/>
            <a:ext cx="301658" cy="5640427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E370AE6B-E119-4D5E-8D9F-3A1B3701105E}"/>
              </a:ext>
            </a:extLst>
          </p:cNvPr>
          <p:cNvSpPr/>
          <p:nvPr/>
        </p:nvSpPr>
        <p:spPr>
          <a:xfrm>
            <a:off x="2903456" y="2116932"/>
            <a:ext cx="5571241" cy="1065076"/>
          </a:xfrm>
          <a:prstGeom prst="leftRightArrow">
            <a:avLst>
              <a:gd name="adj1" fmla="val 5825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Management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71276D71-7055-4AF3-AC1F-F5C38A4D8F8E}"/>
              </a:ext>
            </a:extLst>
          </p:cNvPr>
          <p:cNvSpPr/>
          <p:nvPr/>
        </p:nvSpPr>
        <p:spPr>
          <a:xfrm>
            <a:off x="2903456" y="3334272"/>
            <a:ext cx="5571241" cy="1065076"/>
          </a:xfrm>
          <a:prstGeom prst="leftRightArrow">
            <a:avLst>
              <a:gd name="adj1" fmla="val 5825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Situation Awareness</a:t>
            </a:r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D048B799-B5BA-4781-8DE1-0FE374257768}"/>
              </a:ext>
            </a:extLst>
          </p:cNvPr>
          <p:cNvSpPr/>
          <p:nvPr/>
        </p:nvSpPr>
        <p:spPr>
          <a:xfrm>
            <a:off x="2903456" y="4551613"/>
            <a:ext cx="5571241" cy="1065076"/>
          </a:xfrm>
          <a:prstGeom prst="leftRightArrow">
            <a:avLst>
              <a:gd name="adj1" fmla="val 5825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Decision Making</a:t>
            </a:r>
          </a:p>
        </p:txBody>
      </p:sp>
      <p:sp>
        <p:nvSpPr>
          <p:cNvPr id="6" name="Arrow: Striped Right 5">
            <a:extLst>
              <a:ext uri="{FF2B5EF4-FFF2-40B4-BE49-F238E27FC236}">
                <a16:creationId xmlns:a16="http://schemas.microsoft.com/office/drawing/2014/main" id="{1DD961BC-4C7D-4318-A8DB-649CEE59F56D}"/>
              </a:ext>
            </a:extLst>
          </p:cNvPr>
          <p:cNvSpPr/>
          <p:nvPr/>
        </p:nvSpPr>
        <p:spPr>
          <a:xfrm>
            <a:off x="8908733" y="4898571"/>
            <a:ext cx="2608353" cy="1251858"/>
          </a:xfrm>
          <a:prstGeom prst="striped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Performance</a:t>
            </a:r>
          </a:p>
          <a:p>
            <a:pPr algn="ctr"/>
            <a:r>
              <a:rPr lang="en-US" dirty="0"/>
              <a:t>Trust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0F288-758B-CCC3-5648-6D66DCA7BA37}"/>
              </a:ext>
            </a:extLst>
          </p:cNvPr>
          <p:cNvSpPr txBox="1"/>
          <p:nvPr/>
        </p:nvSpPr>
        <p:spPr>
          <a:xfrm>
            <a:off x="8908733" y="1257392"/>
            <a:ext cx="1957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“No info dumping”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E93E5-B146-ADB2-7A63-53C667C8127F}"/>
              </a:ext>
            </a:extLst>
          </p:cNvPr>
          <p:cNvSpPr txBox="1"/>
          <p:nvPr/>
        </p:nvSpPr>
        <p:spPr>
          <a:xfrm>
            <a:off x="8908733" y="2272943"/>
            <a:ext cx="1907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“Human-directed”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1F2F2E-BA56-1A5B-709A-33DC57EF9B37}"/>
              </a:ext>
            </a:extLst>
          </p:cNvPr>
          <p:cNvSpPr txBox="1"/>
          <p:nvPr/>
        </p:nvSpPr>
        <p:spPr>
          <a:xfrm>
            <a:off x="8908733" y="3791993"/>
            <a:ext cx="2336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“Trends, not surprises”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9B7494-BF5F-79E4-6F25-C67D7836D351}"/>
              </a:ext>
            </a:extLst>
          </p:cNvPr>
          <p:cNvSpPr txBox="1"/>
          <p:nvPr/>
        </p:nvSpPr>
        <p:spPr>
          <a:xfrm>
            <a:off x="8908733" y="4551613"/>
            <a:ext cx="2515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“Collaborative solutions”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146185A0-D8CC-E322-ECA6-3CC5EA5FA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Framework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E6FE27-8F58-8AC9-57A0-8523D6EA4158}"/>
              </a:ext>
            </a:extLst>
          </p:cNvPr>
          <p:cNvSpPr/>
          <p:nvPr/>
        </p:nvSpPr>
        <p:spPr>
          <a:xfrm>
            <a:off x="8300720" y="5906094"/>
            <a:ext cx="340360" cy="62271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12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5F3474-F91C-49B9-8127-BF92536B1F77}"/>
              </a:ext>
            </a:extLst>
          </p:cNvPr>
          <p:cNvSpPr txBox="1"/>
          <p:nvPr/>
        </p:nvSpPr>
        <p:spPr>
          <a:xfrm>
            <a:off x="2813987" y="1145174"/>
            <a:ext cx="9378013" cy="5413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						</a:t>
            </a: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Cooperation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Consider workload of operator (adapt modality or wait)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Management</a:t>
            </a: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Allow easy re-tasking					</a:t>
            </a:r>
          </a:p>
          <a:p>
            <a:pPr>
              <a:lnSpc>
                <a:spcPct val="107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Use operator-directed playbook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Situation Awareness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trends to give suggestions that avoid incidents		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Acknowledge for mutual SA					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Display time to future event						</a:t>
            </a:r>
          </a:p>
          <a:p>
            <a:pPr>
              <a:lnSpc>
                <a:spcPct val="107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Display current goal and next step (given by playbook)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Decision Making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Provide options to operator, accept new options from operator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Allow easy changing of assumptions/priorities			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Communication</a:t>
            </a:r>
          </a:p>
          <a:p>
            <a:pPr>
              <a:lnSpc>
                <a:spcPct val="107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Use b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i-directional communication				</a:t>
            </a:r>
          </a:p>
          <a:p>
            <a:pPr>
              <a:lnSpc>
                <a:spcPct val="107000"/>
              </a:lnSpc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Use common language (map instead of lat/long)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91A655-8297-0A3C-22E5-5C3AEADA6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a typeface="Calibri" panose="020F0502020204030204" pitchFamily="34" charset="0"/>
                <a:cs typeface="Calibri Light" panose="020F0302020204030204" pitchFamily="34" charset="0"/>
              </a:rPr>
              <a:t>General</a:t>
            </a:r>
            <a:r>
              <a:rPr lang="en-US" b="1" dirty="0">
                <a:ea typeface="Calibri" panose="020F0502020204030204" pitchFamily="34" charset="0"/>
                <a:cs typeface="Times New Roman" panose="02020603050405020304" pitchFamily="18" charset="0"/>
              </a:rPr>
              <a:t> Guidelines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658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821C285-EB66-61FC-DED5-CD9233AA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Spacesuit Assistant Functionality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7EF07D-0692-1683-79CB-FCCC2808B4CD}"/>
              </a:ext>
            </a:extLst>
          </p:cNvPr>
          <p:cNvGrpSpPr/>
          <p:nvPr/>
        </p:nvGrpSpPr>
        <p:grpSpPr>
          <a:xfrm>
            <a:off x="679052" y="1631050"/>
            <a:ext cx="1803442" cy="2357361"/>
            <a:chOff x="679052" y="1631050"/>
            <a:chExt cx="1803442" cy="235736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63882C-5FF1-F4BF-466F-7805571008E2}"/>
                </a:ext>
              </a:extLst>
            </p:cNvPr>
            <p:cNvSpPr txBox="1"/>
            <p:nvPr/>
          </p:nvSpPr>
          <p:spPr>
            <a:xfrm>
              <a:off x="679052" y="1631050"/>
              <a:ext cx="1803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  Communication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E41B2FB-69EF-1463-B67C-5B82B4A85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532" y="2171790"/>
              <a:ext cx="1754483" cy="1816621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3CB5626-FB5B-DDE1-4A74-168E50CEF6D9}"/>
              </a:ext>
            </a:extLst>
          </p:cNvPr>
          <p:cNvGrpSpPr/>
          <p:nvPr/>
        </p:nvGrpSpPr>
        <p:grpSpPr>
          <a:xfrm>
            <a:off x="2919239" y="1631050"/>
            <a:ext cx="1787980" cy="2346589"/>
            <a:chOff x="3070389" y="1631050"/>
            <a:chExt cx="1787980" cy="234658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0FAB57E-9592-FE0A-BABB-4BB3F8224F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198" t="27832" r="35927" b="16719"/>
            <a:stretch/>
          </p:blipFill>
          <p:spPr>
            <a:xfrm>
              <a:off x="3070389" y="2171790"/>
              <a:ext cx="1787980" cy="180584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169B73-6822-D213-CEA1-6A8FB1E1A180}"/>
                </a:ext>
              </a:extLst>
            </p:cNvPr>
            <p:cNvSpPr txBox="1"/>
            <p:nvPr/>
          </p:nvSpPr>
          <p:spPr>
            <a:xfrm>
              <a:off x="3282141" y="1631050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Navigation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36DA87-C946-7432-A6B6-8625E44330FA}"/>
              </a:ext>
            </a:extLst>
          </p:cNvPr>
          <p:cNvGrpSpPr/>
          <p:nvPr/>
        </p:nvGrpSpPr>
        <p:grpSpPr>
          <a:xfrm>
            <a:off x="5071220" y="1631050"/>
            <a:ext cx="1948931" cy="2357361"/>
            <a:chOff x="5307005" y="1631050"/>
            <a:chExt cx="1948931" cy="23573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6B7D3A1-92AC-E418-94F4-93D55774D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0153" y="2171790"/>
              <a:ext cx="1642635" cy="181662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BEA137-740A-4491-23A5-B8592DC32774}"/>
                </a:ext>
              </a:extLst>
            </p:cNvPr>
            <p:cNvSpPr txBox="1"/>
            <p:nvPr/>
          </p:nvSpPr>
          <p:spPr>
            <a:xfrm>
              <a:off x="5307005" y="1631050"/>
              <a:ext cx="1948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Health Monitoring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AFDF936-92CB-E414-5C19-6E9B72FA7E6E}"/>
              </a:ext>
            </a:extLst>
          </p:cNvPr>
          <p:cNvGrpSpPr/>
          <p:nvPr/>
        </p:nvGrpSpPr>
        <p:grpSpPr>
          <a:xfrm>
            <a:off x="7488085" y="1631050"/>
            <a:ext cx="1580113" cy="2335818"/>
            <a:chOff x="7530836" y="1631050"/>
            <a:chExt cx="1580113" cy="23358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05C424-91CE-7548-AC7C-D855EA0CF31A}"/>
                </a:ext>
              </a:extLst>
            </p:cNvPr>
            <p:cNvSpPr txBox="1"/>
            <p:nvPr/>
          </p:nvSpPr>
          <p:spPr>
            <a:xfrm>
              <a:off x="7530836" y="1631050"/>
              <a:ext cx="15801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  Collaboration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EA65CB0-EA2B-677E-0149-87D6D186F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09" r="76644" b="63708"/>
            <a:stretch/>
          </p:blipFill>
          <p:spPr>
            <a:xfrm>
              <a:off x="7586474" y="2171790"/>
              <a:ext cx="1468837" cy="179507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145E40-8596-665D-2B52-D7A073146F05}"/>
              </a:ext>
            </a:extLst>
          </p:cNvPr>
          <p:cNvGrpSpPr/>
          <p:nvPr/>
        </p:nvGrpSpPr>
        <p:grpSpPr>
          <a:xfrm>
            <a:off x="9793765" y="1631050"/>
            <a:ext cx="1433669" cy="2335818"/>
            <a:chOff x="9531533" y="1631050"/>
            <a:chExt cx="1433669" cy="23358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539243-29F3-38EB-7F3A-6913FC3EBB88}"/>
                </a:ext>
              </a:extLst>
            </p:cNvPr>
            <p:cNvSpPr txBox="1"/>
            <p:nvPr/>
          </p:nvSpPr>
          <p:spPr>
            <a:xfrm>
              <a:off x="9583345" y="1631050"/>
              <a:ext cx="1330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 Exploration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4F63FE4-5846-AD14-657A-5B9F017C8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1571" t="59370" r="35112" b="7861"/>
            <a:stretch/>
          </p:blipFill>
          <p:spPr>
            <a:xfrm>
              <a:off x="9531533" y="2171790"/>
              <a:ext cx="1433669" cy="179507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E8874BB-6631-6B5C-D033-B40AB4D6E906}"/>
              </a:ext>
            </a:extLst>
          </p:cNvPr>
          <p:cNvSpPr txBox="1"/>
          <p:nvPr/>
        </p:nvSpPr>
        <p:spPr>
          <a:xfrm>
            <a:off x="2233212" y="4857432"/>
            <a:ext cx="772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Spacesuit functionality tested at the 2021 Haughton Mars Project field campaign</a:t>
            </a:r>
          </a:p>
        </p:txBody>
      </p:sp>
    </p:spTree>
    <p:extLst>
      <p:ext uri="{BB962C8B-B14F-4D97-AF65-F5344CB8AC3E}">
        <p14:creationId xmlns:p14="http://schemas.microsoft.com/office/powerpoint/2010/main" val="1780925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821C285-EB66-61FC-DED5-CD9233AA3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Spacesuit </a:t>
            </a:r>
            <a:r>
              <a:rPr lang="en-US" dirty="0"/>
              <a:t>Assistant</a:t>
            </a:r>
            <a:r>
              <a:rPr lang="en-US" sz="4400" b="1" dirty="0"/>
              <a:t> Results</a:t>
            </a:r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7EF07D-0692-1683-79CB-FCCC2808B4CD}"/>
              </a:ext>
            </a:extLst>
          </p:cNvPr>
          <p:cNvGrpSpPr/>
          <p:nvPr/>
        </p:nvGrpSpPr>
        <p:grpSpPr>
          <a:xfrm>
            <a:off x="602904" y="1631050"/>
            <a:ext cx="1955738" cy="4338874"/>
            <a:chOff x="602904" y="1631050"/>
            <a:chExt cx="1955738" cy="433887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63882C-5FF1-F4BF-466F-7805571008E2}"/>
                </a:ext>
              </a:extLst>
            </p:cNvPr>
            <p:cNvSpPr txBox="1"/>
            <p:nvPr/>
          </p:nvSpPr>
          <p:spPr>
            <a:xfrm>
              <a:off x="679052" y="1631050"/>
              <a:ext cx="1803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  Communication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E41B2FB-69EF-1463-B67C-5B82B4A85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532" y="2171790"/>
              <a:ext cx="1754483" cy="181662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0486013-ECF7-4E1C-54D4-EA534AB6406F}"/>
                </a:ext>
              </a:extLst>
            </p:cNvPr>
            <p:cNvSpPr txBox="1"/>
            <p:nvPr/>
          </p:nvSpPr>
          <p:spPr>
            <a:xfrm>
              <a:off x="602904" y="4154042"/>
              <a:ext cx="1955738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Communication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Situation Awareness</a:t>
              </a:r>
            </a:p>
            <a:p>
              <a:endParaRPr lang="en-US" sz="1200" dirty="0"/>
            </a:p>
            <a:p>
              <a:r>
                <a:rPr lang="en-US" sz="1200" dirty="0"/>
                <a:t>Readback function of NLI commands improved user confidence through bi-directional communication and acknowledgement of mutual situation awareness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3CB5626-FB5B-DDE1-4A74-168E50CEF6D9}"/>
              </a:ext>
            </a:extLst>
          </p:cNvPr>
          <p:cNvGrpSpPr/>
          <p:nvPr/>
        </p:nvGrpSpPr>
        <p:grpSpPr>
          <a:xfrm>
            <a:off x="2835360" y="1631050"/>
            <a:ext cx="1955738" cy="4369651"/>
            <a:chOff x="2986510" y="1631050"/>
            <a:chExt cx="1955738" cy="436965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0FAB57E-9592-FE0A-BABB-4BB3F8224F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198" t="27832" r="35927" b="16719"/>
            <a:stretch/>
          </p:blipFill>
          <p:spPr>
            <a:xfrm>
              <a:off x="3070389" y="2171790"/>
              <a:ext cx="1787980" cy="180584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169B73-6822-D213-CEA1-6A8FB1E1A180}"/>
                </a:ext>
              </a:extLst>
            </p:cNvPr>
            <p:cNvSpPr txBox="1"/>
            <p:nvPr/>
          </p:nvSpPr>
          <p:spPr>
            <a:xfrm>
              <a:off x="3282141" y="1631050"/>
              <a:ext cx="1364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Navigation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2E5A1C-6347-BFAD-B60C-FB673305565B}"/>
                </a:ext>
              </a:extLst>
            </p:cNvPr>
            <p:cNvSpPr txBox="1"/>
            <p:nvPr/>
          </p:nvSpPr>
          <p:spPr>
            <a:xfrm>
              <a:off x="2986510" y="4154042"/>
              <a:ext cx="1955738" cy="18466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Decision Making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Management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Situation Awareness</a:t>
              </a:r>
            </a:p>
            <a:p>
              <a:endParaRPr lang="en-US" sz="1200" dirty="0"/>
            </a:p>
            <a:p>
              <a:r>
                <a:rPr lang="en-US" sz="1200" dirty="0"/>
                <a:t>Suit wearers were unable to alter waypoints as obstacles were encountered, highlighting importance of HAT guideline application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D36DA87-C946-7432-A6B6-8625E44330FA}"/>
              </a:ext>
            </a:extLst>
          </p:cNvPr>
          <p:cNvGrpSpPr/>
          <p:nvPr/>
        </p:nvGrpSpPr>
        <p:grpSpPr>
          <a:xfrm>
            <a:off x="5067816" y="1631050"/>
            <a:ext cx="1955738" cy="4523540"/>
            <a:chOff x="5303601" y="1631050"/>
            <a:chExt cx="1955738" cy="45235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6B7D3A1-92AC-E418-94F4-93D55774D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0153" y="2171790"/>
              <a:ext cx="1642635" cy="181662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BEA137-740A-4491-23A5-B8592DC32774}"/>
                </a:ext>
              </a:extLst>
            </p:cNvPr>
            <p:cNvSpPr txBox="1"/>
            <p:nvPr/>
          </p:nvSpPr>
          <p:spPr>
            <a:xfrm>
              <a:off x="5307005" y="1631050"/>
              <a:ext cx="1948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Health Monitoring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B3626CE-7E80-47A9-303C-61241D4F4E24}"/>
                </a:ext>
              </a:extLst>
            </p:cNvPr>
            <p:cNvSpPr txBox="1"/>
            <p:nvPr/>
          </p:nvSpPr>
          <p:spPr>
            <a:xfrm>
              <a:off x="5303601" y="4154042"/>
              <a:ext cx="1955738" cy="20005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Situation Awareness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Cooperation</a:t>
              </a:r>
            </a:p>
            <a:p>
              <a:endParaRPr lang="en-US" sz="1200" dirty="0"/>
            </a:p>
            <a:p>
              <a:r>
                <a:rPr lang="en-US" sz="1200" dirty="0"/>
                <a:t>Health monitoring functions minimized likelihood of running out of battery during field trials; could improve cooperation by considering workload for information modality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AFDF936-92CB-E414-5C19-6E9B72FA7E6E}"/>
              </a:ext>
            </a:extLst>
          </p:cNvPr>
          <p:cNvGrpSpPr/>
          <p:nvPr/>
        </p:nvGrpSpPr>
        <p:grpSpPr>
          <a:xfrm>
            <a:off x="7300272" y="1631050"/>
            <a:ext cx="1955738" cy="4154208"/>
            <a:chOff x="7343023" y="1631050"/>
            <a:chExt cx="1955738" cy="415420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05C424-91CE-7548-AC7C-D855EA0CF31A}"/>
                </a:ext>
              </a:extLst>
            </p:cNvPr>
            <p:cNvSpPr txBox="1"/>
            <p:nvPr/>
          </p:nvSpPr>
          <p:spPr>
            <a:xfrm>
              <a:off x="7530836" y="1631050"/>
              <a:ext cx="15801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  Collaboration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EA65CB0-EA2B-677E-0149-87D6D186F8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09" r="76644" b="63708"/>
            <a:stretch/>
          </p:blipFill>
          <p:spPr>
            <a:xfrm>
              <a:off x="7586474" y="2171790"/>
              <a:ext cx="1468837" cy="179507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09E4156-FA23-CC9F-403E-CBEAEA0BC110}"/>
                </a:ext>
              </a:extLst>
            </p:cNvPr>
            <p:cNvSpPr txBox="1"/>
            <p:nvPr/>
          </p:nvSpPr>
          <p:spPr>
            <a:xfrm>
              <a:off x="7343023" y="4154042"/>
              <a:ext cx="1955738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Cooperation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Management</a:t>
              </a:r>
            </a:p>
            <a:p>
              <a:endParaRPr lang="en-US" sz="1200" dirty="0"/>
            </a:p>
            <a:p>
              <a:r>
                <a:rPr lang="en-US" sz="1200" dirty="0"/>
                <a:t>Programmed commands (operator-directed playbook) delivered to the drone reduced the effort required to pilot the drone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145E40-8596-665D-2B52-D7A073146F05}"/>
              </a:ext>
            </a:extLst>
          </p:cNvPr>
          <p:cNvGrpSpPr/>
          <p:nvPr/>
        </p:nvGrpSpPr>
        <p:grpSpPr>
          <a:xfrm>
            <a:off x="9532730" y="1631050"/>
            <a:ext cx="1955738" cy="4338874"/>
            <a:chOff x="9270498" y="1631050"/>
            <a:chExt cx="1955738" cy="43388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539243-29F3-38EB-7F3A-6913FC3EBB88}"/>
                </a:ext>
              </a:extLst>
            </p:cNvPr>
            <p:cNvSpPr txBox="1"/>
            <p:nvPr/>
          </p:nvSpPr>
          <p:spPr>
            <a:xfrm>
              <a:off x="9583345" y="1631050"/>
              <a:ext cx="1330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 Exploration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4F63FE4-5846-AD14-657A-5B9F017C8F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1571" t="59370" r="35112" b="7861"/>
            <a:stretch/>
          </p:blipFill>
          <p:spPr>
            <a:xfrm>
              <a:off x="9531533" y="2171790"/>
              <a:ext cx="1433669" cy="179507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A8F9A55-5E29-A4AA-A7DB-3782686E9154}"/>
                </a:ext>
              </a:extLst>
            </p:cNvPr>
            <p:cNvSpPr txBox="1"/>
            <p:nvPr/>
          </p:nvSpPr>
          <p:spPr>
            <a:xfrm>
              <a:off x="9270498" y="4154042"/>
              <a:ext cx="1955738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Management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Situation Awareness</a:t>
              </a:r>
            </a:p>
            <a:p>
              <a:endParaRPr lang="en-US" sz="1200" dirty="0"/>
            </a:p>
            <a:p>
              <a:r>
                <a:rPr lang="en-US" sz="1200" dirty="0"/>
                <a:t>It was determined that there should be means of controlling the suit lights and informing of suit proximity to collision hazards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5848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FE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4408F"/>
      </a:accent1>
      <a:accent2>
        <a:srgbClr val="FEDE87"/>
      </a:accent2>
      <a:accent3>
        <a:srgbClr val="5E81B6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FES_1151100-23_AnnualMeeting_PPT_V2" id="{782544B6-6AB9-B444-B0E7-02AE41CF7436}" vid="{B36EDAEF-6C8F-B14B-8AE5-20763F2D43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4447dd6a-a4a1-440b-a6a3-9124ef1ee017}" enabled="1" method="Privileged" siteId="{7a18110d-ef9b-4274-acef-e62ab0fe28e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HFES_1151100-23_AnnualMeeting_PPT_V2 (1)</Template>
  <TotalTime>447</TotalTime>
  <Words>1260</Words>
  <Application>Microsoft Office PowerPoint</Application>
  <PresentationFormat>Widescreen</PresentationFormat>
  <Paragraphs>226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Human-autonomy teaming guidelines with spacesuit example</vt:lpstr>
      <vt:lpstr>Human-Autonomy Teaming</vt:lpstr>
      <vt:lpstr>Different HAT Factors</vt:lpstr>
      <vt:lpstr>Human Teaming Evaluation: NOTECHS</vt:lpstr>
      <vt:lpstr>Framework</vt:lpstr>
      <vt:lpstr>Framework</vt:lpstr>
      <vt:lpstr>General Guidelines</vt:lpstr>
      <vt:lpstr>Spacesuit Assistant Functionality</vt:lpstr>
      <vt:lpstr>Spacesuit Assistant Results</vt:lpstr>
      <vt:lpstr>PowerPoint Presentation</vt:lpstr>
      <vt:lpstr>PowerPoint Presentation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 La Torre, Dawn</dc:creator>
  <cp:lastModifiedBy>Matessa, Mike P                            Collins</cp:lastModifiedBy>
  <cp:revision>22</cp:revision>
  <dcterms:created xsi:type="dcterms:W3CDTF">2023-07-06T18:27:26Z</dcterms:created>
  <dcterms:modified xsi:type="dcterms:W3CDTF">2023-10-11T17:13:46Z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e87d86f6-0fd1-4bfb-8903-2857b2225a8a</vt:lpwstr>
  </property>
</Properties>
</file>